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9" r:id="rId2"/>
    <p:sldId id="303" r:id="rId3"/>
    <p:sldId id="319" r:id="rId4"/>
    <p:sldId id="304" r:id="rId5"/>
    <p:sldId id="306" r:id="rId6"/>
    <p:sldId id="317" r:id="rId7"/>
    <p:sldId id="318" r:id="rId8"/>
    <p:sldId id="309" r:id="rId9"/>
    <p:sldId id="308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20" r:id="rId18"/>
  </p:sldIdLst>
  <p:sldSz cx="12938125" cy="7315200"/>
  <p:notesSz cx="6858000" cy="9144000"/>
  <p:defaultTextStyle>
    <a:defPPr>
      <a:defRPr lang="de-DE"/>
    </a:defPPr>
    <a:lvl1pPr marL="0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7" autoAdjust="0"/>
    <p:restoredTop sz="94645" autoAdjust="0"/>
  </p:normalViewPr>
  <p:slideViewPr>
    <p:cSldViewPr snapToGrid="0" snapToObjects="1">
      <p:cViewPr varScale="1">
        <p:scale>
          <a:sx n="73" d="100"/>
          <a:sy n="73" d="100"/>
        </p:scale>
        <p:origin x="1080" y="62"/>
      </p:cViewPr>
      <p:guideLst>
        <p:guide orient="horz" pos="1620"/>
        <p:guide pos="2880"/>
        <p:guide orient="horz" pos="2304"/>
        <p:guide pos="40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10.02.2024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10.02.2024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there are some other aspects to the Taguchi Method, I mainly focused on </a:t>
            </a:r>
            <a:r>
              <a:rPr lang="en-GB"/>
              <a:t>orthogonal arrays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9356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938125" cy="670613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5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8659375" cy="803840"/>
          </a:xfrm>
        </p:spPr>
        <p:txBody>
          <a:bodyPr anchor="b" anchorCtr="0"/>
          <a:lstStyle>
            <a:lvl1pPr>
              <a:defRPr sz="2300" b="0"/>
            </a:lvl1pPr>
          </a:lstStyle>
          <a:p>
            <a:r>
              <a:rPr lang="en-US"/>
              <a:t>Michael Tiefnig  Utility-based Strengths and Weaknesses Analysis</a:t>
            </a:r>
            <a:endParaRPr lang="de-AT" sz="1600" dirty="0"/>
          </a:p>
        </p:txBody>
      </p:sp>
      <p:sp>
        <p:nvSpPr>
          <p:cNvPr id="2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861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614116"/>
          </a:xfrm>
        </p:spPr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38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2400"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59448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2023" y="2080860"/>
            <a:ext cx="10997406" cy="1452880"/>
          </a:xfrm>
        </p:spPr>
        <p:txBody>
          <a:bodyPr anchor="b"/>
          <a:lstStyle>
            <a:lvl1pPr algn="ctr">
              <a:defRPr sz="5700" b="0" cap="none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2023" y="3842183"/>
            <a:ext cx="10997406" cy="1600199"/>
          </a:xfrm>
        </p:spPr>
        <p:txBody>
          <a:bodyPr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808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61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42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23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0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884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365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846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dirty="0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4808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418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80586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002493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140462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9794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7318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7054" y="2492160"/>
            <a:ext cx="3617836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781" y="2492160"/>
            <a:ext cx="3616563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508" y="2492160"/>
            <a:ext cx="3616120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508" y="1509120"/>
            <a:ext cx="3617836" cy="98688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60781" y="1509120"/>
            <a:ext cx="3617836" cy="98688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7054" y="1509120"/>
            <a:ext cx="3617836" cy="98688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3503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1" y="715716"/>
            <a:ext cx="610968" cy="614116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1219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80588" y="2251220"/>
            <a:ext cx="11877840" cy="43886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0588" y="6782073"/>
            <a:ext cx="11715625" cy="2188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 b="1">
                <a:solidFill>
                  <a:srgbClr val="000000"/>
                </a:solidFill>
              </a:defRPr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" y="715717"/>
            <a:ext cx="610968" cy="614116"/>
          </a:xfrm>
          <a:prstGeom prst="rect">
            <a:avLst/>
          </a:prstGeom>
        </p:spPr>
        <p:txBody>
          <a:bodyPr vert="horz" lIns="0" tIns="64808" rIns="0" bIns="64808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/>
          <p:cNvCxnSpPr/>
          <p:nvPr userDrawn="1"/>
        </p:nvCxnSpPr>
        <p:spPr bwMode="auto">
          <a:xfrm>
            <a:off x="880588" y="715716"/>
            <a:ext cx="1186885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 21" descr="TU-Graz-logo-RGB-echte-Farbwerte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7" y="150773"/>
            <a:ext cx="1226426" cy="4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hf hdr="0" dt="0"/>
  <p:txStyles>
    <p:titleStyle>
      <a:lvl1pPr algn="l" defTabSz="648081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480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51" indent="-405051" algn="l" defTabSz="648081" rtl="0" eaLnBrk="1" latinLnBrk="0" hangingPunct="1">
        <a:spcBef>
          <a:spcPct val="20000"/>
        </a:spcBef>
        <a:buClr>
          <a:srgbClr val="F70146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93" indent="-380298" algn="l" defTabSz="648081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8" indent="-382548" algn="l" defTabSz="64808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6752" indent="0" algn="l" defTabSz="648081" rtl="0" eaLnBrk="1" latinLnBrk="0" hangingPunct="1">
        <a:spcBef>
          <a:spcPct val="20000"/>
        </a:spcBef>
        <a:buFont typeface="Lucida Grande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564446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12527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0608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8689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6162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4243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405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486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648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B44B-A265-C550-2E39-567808409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589" y="1895343"/>
            <a:ext cx="8659375" cy="307328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 of Hyperparameter Optimization of a Genetic Algorithm applied in Critical Scenario Generation for Autonomous Vehicles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Master‘s Thesis Presentation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16762-FD44-AC4B-A022-08C897AC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89" y="5370549"/>
            <a:ext cx="8659375" cy="803840"/>
          </a:xfrm>
        </p:spPr>
        <p:txBody>
          <a:bodyPr/>
          <a:lstStyle/>
          <a:p>
            <a:r>
              <a:rPr lang="en-US" dirty="0"/>
              <a:t>Daniel Sumann</a:t>
            </a:r>
          </a:p>
          <a:p>
            <a:r>
              <a:rPr lang="de-AT" sz="1600" dirty="0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94481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996" y="814903"/>
            <a:ext cx="4752681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330" y="1662881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7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8DF9D8-A083-831E-EB75-922325364C62}"/>
              </a:ext>
            </a:extLst>
          </p:cNvPr>
          <p:cNvGrpSpPr/>
          <p:nvPr/>
        </p:nvGrpSpPr>
        <p:grpSpPr>
          <a:xfrm>
            <a:off x="952184" y="2175972"/>
            <a:ext cx="11033756" cy="3728510"/>
            <a:chOff x="782611" y="2175971"/>
            <a:chExt cx="11033756" cy="3728510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611" y="2175971"/>
              <a:ext cx="5489140" cy="3728509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27227" y="2175972"/>
              <a:ext cx="5489140" cy="37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24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57996" y="814903"/>
            <a:ext cx="4752680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6330" y="1662881"/>
            <a:ext cx="3960439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1869-73F8-DE2A-37E3-48037E04ADE4}"/>
              </a:ext>
            </a:extLst>
          </p:cNvPr>
          <p:cNvGrpSpPr/>
          <p:nvPr/>
        </p:nvGrpSpPr>
        <p:grpSpPr>
          <a:xfrm>
            <a:off x="952184" y="2175972"/>
            <a:ext cx="11033756" cy="3728509"/>
            <a:chOff x="952184" y="2175972"/>
            <a:chExt cx="11033756" cy="3728509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2184" y="2175972"/>
              <a:ext cx="5489140" cy="3728508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496800" y="2175973"/>
              <a:ext cx="5489140" cy="3728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2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477B-B002-2C1E-8A15-40CFEE24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3B00-35B4-3F2F-3D60-984402A4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5175902" cy="1870349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pedestrian crossing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cuts shortly before junction and violates path of EGO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EF3-9B7E-DF60-C0D0-A36CCD5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CC55-B70E-0DFF-3406-962999A0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B87C0D-87A9-C600-C9A8-8C7903F8C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15428D5-8064-9F07-72C3-489EC175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4165" y="3738132"/>
            <a:ext cx="5165890" cy="2905812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8B1A572-0776-C0BB-A37A-9217D6AEAE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4165" y="746155"/>
            <a:ext cx="5175902" cy="29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6B68-AF19-21D4-EFD9-71C00919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CDC4-A4EA-59BC-627B-D9D3B3CF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2"/>
            <a:ext cx="5194391" cy="16916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Inside junction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ignores right of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7580-3E44-8E30-F7FD-0A2C2924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D992F-A0A2-69D5-755D-85D53796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E72F-E611-EDB9-2571-11D928BB1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F3E8EDF4-FF3F-3343-CBE1-7A16AFDFE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8975" y="1777786"/>
            <a:ext cx="5898312" cy="3317800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DDDD41E-B837-92DE-794D-5736D27D1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0588" y="3595932"/>
            <a:ext cx="5011687" cy="28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43ED-9A13-86EA-1103-CCB5DEA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Scenario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329D-A21A-32E3-99B1-75A91F34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4374584" cy="18703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runs over 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is occluded by Truck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(blue) has to emergency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E267-088A-93FA-5242-67B55E2C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0945F-004F-1E91-6CFB-49A08A7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DAF01E-6EC2-00D1-1BD9-B3C18789D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54684F27-12D6-F597-FD91-B78BFF9E3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9063" y="1665307"/>
            <a:ext cx="6156876" cy="3463243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2FED689E-1620-3E4B-FF27-7E3F32D262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28" y="3462764"/>
            <a:ext cx="5644464" cy="317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84245-C014-5FBF-3CB4-7D1610E0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A19B6-F72F-2EAC-C242-1963E47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17</a:t>
            </a:fld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D7679A-34B2-6EBF-8330-3D407D5FB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BA704-E110-038C-408D-6C8E5ED6FB6C}"/>
              </a:ext>
            </a:extLst>
          </p:cNvPr>
          <p:cNvSpPr txBox="1"/>
          <p:nvPr/>
        </p:nvSpPr>
        <p:spPr>
          <a:xfrm>
            <a:off x="1587006" y="2711669"/>
            <a:ext cx="976411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3499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1F0B40D-9189-9D43-4DB1-A332C141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FA7BAC-F39F-6727-61AC-AD76A354E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Testing the functionality of autonomous driving systems is crucial to</a:t>
            </a:r>
            <a:r>
              <a:rPr lang="en-GB" dirty="0"/>
              <a:t> ensure road safety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GB" dirty="0"/>
              <a:t>Critical traffic scenarios are generated to validate these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Implementation:</a:t>
            </a:r>
            <a:endParaRPr lang="en-US" dirty="0"/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Autonomous driving functionality is applied on the EGO vehicle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GB" dirty="0"/>
              <a:t>The Cumulated Emergency Brake Duration is the chosen criticality measure of a traffic scenario</a:t>
            </a:r>
            <a:endParaRPr lang="en-US" dirty="0"/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optimizes the </a:t>
            </a:r>
            <a:r>
              <a:rPr lang="en-GB" dirty="0"/>
              <a:t>Cumulated Emergency Brake Duration of the EGO vehicle </a:t>
            </a:r>
            <a:endParaRPr lang="en-US" dirty="0"/>
          </a:p>
          <a:p>
            <a:pPr marL="1598093" lvl="2" indent="-457200">
              <a:buFont typeface="Arial" panose="020B0604020202020204" pitchFamily="34" charset="0"/>
              <a:buChar char="•"/>
            </a:pPr>
            <a:r>
              <a:rPr lang="en-GB" dirty="0"/>
              <a:t>controls all other vehicles (NPCs) in the simulation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27362-27E2-9B07-024E-AECD58A3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8B401-F427-3E30-15CD-643A1CF5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</a:t>
            </a:fld>
            <a:endParaRPr lang="de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95B47D-22E5-5FAA-8E85-4B11D724B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976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76B2-44E3-1394-880D-48D40AAA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</a:t>
            </a:r>
            <a:r>
              <a:rPr lang="de-DE" dirty="0"/>
              <a:t> Questions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C97D0-EE36-41B2-1F53-4076349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7DBA9-0F1B-4CC4-700E-2CB53E84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BB59F-95F1-4F6D-8FBA-4AD7BD12D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27A76-ABF7-4AA9-706E-84A79921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2435983"/>
            <a:ext cx="8484129" cy="31134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Q1: </a:t>
            </a:r>
            <a:r>
              <a:rPr lang="en-US" sz="2400" dirty="0"/>
              <a:t>Is a genetic algorithm suitable for generating critical 	driving scenarios compared to random search?</a:t>
            </a:r>
            <a:br>
              <a:rPr lang="en-US" sz="2400" dirty="0"/>
            </a:br>
            <a:endParaRPr lang="en-US" sz="2400" dirty="0"/>
          </a:p>
          <a:p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Q2: </a:t>
            </a:r>
            <a:r>
              <a:rPr lang="en-US" sz="2400" dirty="0"/>
              <a:t>Can the performance of a genetic algorithm be 	improved by optimizing the control parameter using the 	Taguchi method?</a:t>
            </a:r>
          </a:p>
        </p:txBody>
      </p:sp>
    </p:spTree>
    <p:extLst>
      <p:ext uri="{BB962C8B-B14F-4D97-AF65-F5344CB8AC3E}">
        <p14:creationId xmlns:p14="http://schemas.microsoft.com/office/powerpoint/2010/main" val="21329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5680-EDF1-A53F-DFF8-41726447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F70D-AFE9-B9C4-42F8-107BF714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Traffic Manger </a:t>
            </a:r>
            <a:r>
              <a:rPr lang="en-US" dirty="0"/>
              <a:t>provides a traffic simulation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Vehicles and pedestrians move through the simulation in a realistic manner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an interface to alter individual actor </a:t>
            </a:r>
            <a:r>
              <a:rPr lang="en-US" dirty="0" err="1"/>
              <a:t>behaviour</a:t>
            </a:r>
            <a:r>
              <a:rPr lang="en-US" dirty="0"/>
              <a:t> through actions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Example actions: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CrossRoad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Algorithm </a:t>
            </a:r>
            <a:r>
              <a:rPr lang="en-US" dirty="0"/>
              <a:t>optimizes the fitness function by directing NPCs through actions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3E9B8-1DD5-5885-7C1E-9338AD40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9F3B2-84CF-5AC7-3565-2A741B54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D2BDE-25E2-BFA8-4D16-27F60CE4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56AD7-C2C4-DD0B-F66E-9C2F21B122FC}"/>
              </a:ext>
            </a:extLst>
          </p:cNvPr>
          <p:cNvSpPr/>
          <p:nvPr/>
        </p:nvSpPr>
        <p:spPr>
          <a:xfrm>
            <a:off x="1778000" y="4349750"/>
            <a:ext cx="4731652" cy="1826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/>
              <a:t>Traffic Manger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03221-6DFB-5ADD-545F-106BFB1C8A3E}"/>
              </a:ext>
            </a:extLst>
          </p:cNvPr>
          <p:cNvSpPr/>
          <p:nvPr/>
        </p:nvSpPr>
        <p:spPr>
          <a:xfrm>
            <a:off x="2074994" y="5003800"/>
            <a:ext cx="4224205" cy="10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/>
              <a:t>Action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2915A-DED0-7E80-FDDC-0B77EF620010}"/>
              </a:ext>
            </a:extLst>
          </p:cNvPr>
          <p:cNvSpPr/>
          <p:nvPr/>
        </p:nvSpPr>
        <p:spPr>
          <a:xfrm>
            <a:off x="234020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8036D-32C3-6BEC-9FE3-CB5D97654BF5}"/>
              </a:ext>
            </a:extLst>
          </p:cNvPr>
          <p:cNvSpPr/>
          <p:nvPr/>
        </p:nvSpPr>
        <p:spPr>
          <a:xfrm>
            <a:off x="2265840" y="5523994"/>
            <a:ext cx="3842512" cy="4401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FF16A-3D2F-812E-2B37-CBC7074D3D5E}"/>
              </a:ext>
            </a:extLst>
          </p:cNvPr>
          <p:cNvSpPr/>
          <p:nvPr/>
        </p:nvSpPr>
        <p:spPr>
          <a:xfrm>
            <a:off x="8340555" y="4349749"/>
            <a:ext cx="3015400" cy="1820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Genetic Algorithm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301BD-83A9-870B-4BD9-95FB7DF2DAB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6509652" y="5259991"/>
            <a:ext cx="1830903" cy="2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6C5238-5D48-DE93-97C7-A6004650E8A1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rot="5400000" flipH="1">
            <a:off x="6914641" y="3236618"/>
            <a:ext cx="206070" cy="5661159"/>
          </a:xfrm>
          <a:prstGeom prst="bentConnector3">
            <a:avLst>
              <a:gd name="adj1" fmla="val -11093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4AC9E5-E41E-0C32-C25F-BF2888520E91}"/>
              </a:ext>
            </a:extLst>
          </p:cNvPr>
          <p:cNvSpPr/>
          <p:nvPr/>
        </p:nvSpPr>
        <p:spPr>
          <a:xfrm>
            <a:off x="7017676" y="4796551"/>
            <a:ext cx="695360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E97AC0-C88E-0F6F-E6AA-3672899C0F88}"/>
              </a:ext>
            </a:extLst>
          </p:cNvPr>
          <p:cNvSpPr/>
          <p:nvPr/>
        </p:nvSpPr>
        <p:spPr>
          <a:xfrm>
            <a:off x="331791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9DD5B-BAF8-129F-46E1-FEFB2B6B821F}"/>
              </a:ext>
            </a:extLst>
          </p:cNvPr>
          <p:cNvSpPr/>
          <p:nvPr/>
        </p:nvSpPr>
        <p:spPr>
          <a:xfrm>
            <a:off x="4301003" y="5588643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A248F5-9603-2A28-D1F8-08830A45C5B2}"/>
              </a:ext>
            </a:extLst>
          </p:cNvPr>
          <p:cNvSpPr/>
          <p:nvPr/>
        </p:nvSpPr>
        <p:spPr>
          <a:xfrm>
            <a:off x="5204677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55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E7998B-E1B6-E57F-C973-522DD956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61B62-92E0-73CE-322F-2A9CA08F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07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algorithm inspired by the process of natural selection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Can efficiently navigate large search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Population-Based Optimization: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Operates on a population of potential solutions (i.e., individuals)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Solutions evolve over multiple generations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Fitness function guides the selection of better individuals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Utilizes crossover and mutation as genetic operators for reproduction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Chromosome: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Consist of a list of genes and form a solution to the search problem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Custom encodings are required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Two different encodings were designed and compared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GB" dirty="0"/>
              <a:t>Both encodings contain the actions for all NPCs for a whole simulation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FFED-357D-4ECA-F202-397A8214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4F0B-F510-0FE8-1E66-6BF6ED6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D2BCB5-47C6-1C84-51AD-F5E40880B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2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EF0-D207-D40B-E643-40159575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30E1-F5C0-A0F4-E105-1D85609A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Literature review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Recommended hyperparameter combinations gathered from existing literature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32 different hyperparameter combinations tested over 5 repetitions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Required 16 experiment runs over 8 repetitions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Optimized: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Three 4-level factors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Four 2-level factors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One interaction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0BDF6-4329-F115-4012-320E52D4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E9FE4-3199-FAF7-F39A-45157F07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2981A-BF12-7DA6-7712-75EA0FED9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62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1127-5E19-4EB0-1126-4607D141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 – Taguchi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E487-2D6A-ADA4-15E1-41D023DD1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Developed by Genichi Taguchi for robust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 of Design of Experiment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Systematic approach for process optimization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Identifies factors (i.e., hyperparameters) impacting performance using ANOVA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Identifies optimal factor-level (i.e., setting for each hyperparameter) combination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Advantages of Taguchi Method: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Robustness, Cost-Efficiency, Simplicity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Orthogonal Arrays: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Each factor is varied at different levels across different experimental trials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Ensures that the effects of each factor and their interactions are isolated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56996-4DBF-4DA3-984E-349C8306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6DD6E-159C-56B0-AF64-0938415D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E9F50-81D6-0674-47A0-2AA76117E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7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22AC-B5BC-E27E-5BC0-6D4FC4D1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Algorithms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0F2C1-39BD-C78F-89F0-16CE992C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4399-31FB-4ACA-0D2D-B3325A5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F40A63-E3C2-CB78-018D-5781E5A2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01E927-941C-B9B4-1184-16EBC8FB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794905"/>
              </p:ext>
            </p:extLst>
          </p:nvPr>
        </p:nvGraphicFramePr>
        <p:xfrm>
          <a:off x="1829953" y="2490721"/>
          <a:ext cx="9979109" cy="3413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29413">
                  <a:extLst>
                    <a:ext uri="{9D8B030D-6E8A-4147-A177-3AD203B41FA5}">
                      <a16:colId xmlns:a16="http://schemas.microsoft.com/office/drawing/2014/main" val="1876705385"/>
                    </a:ext>
                  </a:extLst>
                </a:gridCol>
                <a:gridCol w="3005958">
                  <a:extLst>
                    <a:ext uri="{9D8B030D-6E8A-4147-A177-3AD203B41FA5}">
                      <a16:colId xmlns:a16="http://schemas.microsoft.com/office/drawing/2014/main" val="539776839"/>
                    </a:ext>
                  </a:extLst>
                </a:gridCol>
                <a:gridCol w="2843738">
                  <a:extLst>
                    <a:ext uri="{9D8B030D-6E8A-4147-A177-3AD203B41FA5}">
                      <a16:colId xmlns:a16="http://schemas.microsoft.com/office/drawing/2014/main" val="187908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Taguchi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4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Population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8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80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Mutation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99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Tournament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37917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0901DC6-9BE2-BC05-135E-B88BB66F1BA2}"/>
              </a:ext>
            </a:extLst>
          </p:cNvPr>
          <p:cNvSpPr/>
          <p:nvPr/>
        </p:nvSpPr>
        <p:spPr>
          <a:xfrm>
            <a:off x="5970270" y="2005745"/>
            <a:ext cx="5830570" cy="4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Hyperparameter</a:t>
            </a:r>
            <a:r>
              <a:rPr lang="en-GB" dirty="0"/>
              <a:t> </a:t>
            </a:r>
            <a:r>
              <a:rPr lang="en-GB" b="1" dirty="0"/>
              <a:t>Combinations</a:t>
            </a:r>
          </a:p>
        </p:txBody>
      </p:sp>
    </p:spTree>
    <p:extLst>
      <p:ext uri="{BB962C8B-B14F-4D97-AF65-F5344CB8AC3E}">
        <p14:creationId xmlns:p14="http://schemas.microsoft.com/office/powerpoint/2010/main" val="240750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DEFD-9ED9-9C08-1056-5329C6A6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0CF2-534E-11DF-C35E-6656E854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Comparison between: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Optimized</a:t>
            </a:r>
            <a:r>
              <a:rPr lang="en-GB" dirty="0"/>
              <a:t> Genetic Algorithm – uses the resulting values from the 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Default</a:t>
            </a:r>
            <a:r>
              <a:rPr lang="en-GB" dirty="0"/>
              <a:t> Genetic Algorithm – uses best values from the literature review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algorithm was tested 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4 different start scenarios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10 repetitions per start scenario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Statistical Tools used: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T-test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Effect size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92A47-1885-024D-F050-B846AB0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536CC-C2F6-F8EF-EA52-87A7AB4A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61371-2FD0-3402-160F-EEEA972B5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07328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Microsoft Office PowerPoint</Application>
  <PresentationFormat>Custom</PresentationFormat>
  <Paragraphs>148</Paragraphs>
  <Slides>17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Lucida Grande</vt:lpstr>
      <vt:lpstr>Wingdings</vt:lpstr>
      <vt:lpstr>TU Graz Standard</vt:lpstr>
      <vt:lpstr>Method of Hyperparameter Optimization of a Genetic Algorithm applied in Critical Scenario Generation for Autonomous Vehicles  Master‘s Thesis Presentation</vt:lpstr>
      <vt:lpstr>Introduction</vt:lpstr>
      <vt:lpstr>Research Questions</vt:lpstr>
      <vt:lpstr>Simulation Setup</vt:lpstr>
      <vt:lpstr>Genetic Algorithm Overview</vt:lpstr>
      <vt:lpstr>Hyperparameter Tuning</vt:lpstr>
      <vt:lpstr>Hyperparameter Tuning – Taguchi Method</vt:lpstr>
      <vt:lpstr>Genetic Algorithms Comparison</vt:lpstr>
      <vt:lpstr>Evaluation</vt:lpstr>
      <vt:lpstr>Evaluation: Start Scenario 1</vt:lpstr>
      <vt:lpstr>Evaluation: Start Scenario 1</vt:lpstr>
      <vt:lpstr>Evaluation: Start Scenario 2</vt:lpstr>
      <vt:lpstr>Evaluation: Start Scenario 2</vt:lpstr>
      <vt:lpstr>Critical Situation 1</vt:lpstr>
      <vt:lpstr>Critical Situation 2</vt:lpstr>
      <vt:lpstr>Critical Scenario 3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16:9</dc:title>
  <dc:subject/>
  <dc:creator>cd@tugraz.at</dc:creator>
  <cp:keywords/>
  <dc:description/>
  <cp:lastModifiedBy>Sumann, Daniel AVL/AT</cp:lastModifiedBy>
  <cp:revision>95</cp:revision>
  <dcterms:created xsi:type="dcterms:W3CDTF">2015-08-27T14:41:22Z</dcterms:created>
  <dcterms:modified xsi:type="dcterms:W3CDTF">2024-02-10T12:09:37Z</dcterms:modified>
  <cp:category/>
</cp:coreProperties>
</file>